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IA\RMI\2017Estimates\marital%20status%20ACS_10_SF4_B12002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Figure 7. Average Age at First Marriage by State: 2015</a:t>
            </a:r>
          </a:p>
        </c:rich>
      </c:tx>
      <c:layout>
        <c:manualLayout>
          <c:xMode val="edge"/>
          <c:yMode val="edge"/>
          <c:x val="0.119746949497091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709175407684224E-2"/>
          <c:y val="0.1050711720530986"/>
          <c:w val="0.91989936847413722"/>
          <c:h val="0.64009657243548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Sheet2!$E$23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Sheet2!$D$24:$D$26</c:f>
              <c:strCache>
                <c:ptCount val="3"/>
                <c:pt idx="0">
                  <c:v>U.S. Total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Sheet2!$E$24:$E$26</c:f>
              <c:numCache>
                <c:formatCode>General</c:formatCode>
                <c:ptCount val="3"/>
                <c:pt idx="0">
                  <c:v>30.9</c:v>
                </c:pt>
                <c:pt idx="1">
                  <c:v>33.299999999999997</c:v>
                </c:pt>
                <c:pt idx="2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D-4EDE-A70E-2BC8C5DAA26C}"/>
            </c:ext>
          </c:extLst>
        </c:ser>
        <c:ser>
          <c:idx val="1"/>
          <c:order val="1"/>
          <c:tx>
            <c:strRef>
              <c:f>Sheet2!$F$23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Sheet2!$D$24:$D$26</c:f>
              <c:strCache>
                <c:ptCount val="3"/>
                <c:pt idx="0">
                  <c:v>U.S. Total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Sheet2!$F$24:$F$26</c:f>
              <c:numCache>
                <c:formatCode>General</c:formatCode>
                <c:ptCount val="3"/>
                <c:pt idx="0">
                  <c:v>32.1</c:v>
                </c:pt>
                <c:pt idx="1">
                  <c:v>35.5</c:v>
                </c:pt>
                <c:pt idx="2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D-4EDE-A70E-2BC8C5DAA26C}"/>
            </c:ext>
          </c:extLst>
        </c:ser>
        <c:ser>
          <c:idx val="2"/>
          <c:order val="2"/>
          <c:tx>
            <c:strRef>
              <c:f>Sheet2!$G$23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111603755627128E-3"/>
                  <c:y val="-6.9037654060650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54-4D9E-9D69-9D0140FB3AEF}"/>
                </c:ext>
              </c:extLst>
            </c:dLbl>
            <c:dLbl>
              <c:idx val="2"/>
              <c:layout>
                <c:manualLayout>
                  <c:x val="0"/>
                  <c:y val="-8.6297067575813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54-4D9E-9D69-9D0140FB3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Sheet2!$D$24:$D$26</c:f>
              <c:strCache>
                <c:ptCount val="3"/>
                <c:pt idx="0">
                  <c:v>U.S. Total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Sheet2!$G$24:$G$26</c:f>
              <c:numCache>
                <c:formatCode>General</c:formatCode>
                <c:ptCount val="3"/>
                <c:pt idx="0">
                  <c:v>29.8</c:v>
                </c:pt>
                <c:pt idx="1">
                  <c:v>30.9</c:v>
                </c:pt>
                <c:pt idx="2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2D-4EDE-A70E-2BC8C5DAA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011456"/>
        <c:axId val="684009816"/>
      </c:barChart>
      <c:catAx>
        <c:axId val="68401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009816"/>
        <c:crosses val="autoZero"/>
        <c:auto val="1"/>
        <c:lblAlgn val="ctr"/>
        <c:lblOffset val="100"/>
        <c:noMultiLvlLbl val="0"/>
      </c:catAx>
      <c:valAx>
        <c:axId val="68400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01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16. Median Household and Family Income: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Sheet1!$F$105</c:f>
              <c:strCache>
                <c:ptCount val="1"/>
                <c:pt idx="0">
                  <c:v>Median HH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Sheet1!$G$104:$I$104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Sheet1!$G$105:$I$105</c:f>
              <c:numCache>
                <c:formatCode>_("$"* #,##0_);_("$"* \(#,##0\);_("$"* "-"??_);_(@_)</c:formatCode>
                <c:ptCount val="3"/>
                <c:pt idx="0">
                  <c:v>33577</c:v>
                </c:pt>
                <c:pt idx="1">
                  <c:v>31932</c:v>
                </c:pt>
                <c:pt idx="2">
                  <c:v>32650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2-4B3F-90C5-7D8C4D291715}"/>
            </c:ext>
          </c:extLst>
        </c:ser>
        <c:ser>
          <c:idx val="1"/>
          <c:order val="1"/>
          <c:tx>
            <c:strRef>
              <c:f>Sheet1!$F$106</c:f>
              <c:strCache>
                <c:ptCount val="1"/>
                <c:pt idx="0">
                  <c:v>Median Family Income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9342697600140304E-17"/>
                  <c:y val="-0.137201979307242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EE-4E92-93CF-3E2825EAE465}"/>
                </c:ext>
              </c:extLst>
            </c:dLbl>
            <c:dLbl>
              <c:idx val="2"/>
              <c:layout>
                <c:manualLayout>
                  <c:x val="1.2183235867446393E-2"/>
                  <c:y val="-5.1731893837156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EE-4E92-93CF-3E2825EAE4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Sheet1!$G$104:$I$104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Sheet1!$G$106:$I$106</c:f>
              <c:numCache>
                <c:formatCode>_("$"* #,##0_);_("$"* \(#,##0\);_("$"* "-"??_);_(@_)</c:formatCode>
                <c:ptCount val="3"/>
                <c:pt idx="0">
                  <c:v>32594</c:v>
                </c:pt>
                <c:pt idx="1">
                  <c:v>31436</c:v>
                </c:pt>
                <c:pt idx="2">
                  <c:v>31923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2-4B3F-90C5-7D8C4D291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3923064"/>
        <c:axId val="503921096"/>
      </c:barChart>
      <c:catAx>
        <c:axId val="50392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21096"/>
        <c:crosses val="autoZero"/>
        <c:auto val="1"/>
        <c:lblAlgn val="ctr"/>
        <c:lblOffset val="100"/>
        <c:noMultiLvlLbl val="0"/>
      </c:catAx>
      <c:valAx>
        <c:axId val="503921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2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17. Median Earnings for Workers: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Sheet1!$A$144</c:f>
              <c:strCache>
                <c:ptCount val="1"/>
                <c:pt idx="0">
                  <c:v>    Median earnings for workers (dollars)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Sheet1!$B$143:$D$143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Sheet1!$B$144:$D$144</c:f>
              <c:numCache>
                <c:formatCode>_("$"* #,##0_);_("$"* \(#,##0\);_("$"* "-"??_);_(@_)</c:formatCode>
                <c:ptCount val="3"/>
                <c:pt idx="0">
                  <c:v>19619</c:v>
                </c:pt>
                <c:pt idx="1">
                  <c:v>21345</c:v>
                </c:pt>
                <c:pt idx="2">
                  <c:v>18069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E8-4D2C-9640-78E18C8E58D0}"/>
            </c:ext>
          </c:extLst>
        </c:ser>
        <c:ser>
          <c:idx val="1"/>
          <c:order val="1"/>
          <c:tx>
            <c:strRef>
              <c:f>Sheet1!$A$145</c:f>
              <c:strCache>
                <c:ptCount val="1"/>
                <c:pt idx="0">
                  <c:v>    Median earnings for male full-time, year-round workers (dollars)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Sheet1!$B$143:$D$143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Sheet1!$B$145:$D$145</c:f>
              <c:numCache>
                <c:formatCode>_("$"* #,##0_);_("$"* \(#,##0\);_("$"* "-"??_);_(@_)</c:formatCode>
                <c:ptCount val="3"/>
                <c:pt idx="0">
                  <c:v>25470</c:v>
                </c:pt>
                <c:pt idx="1">
                  <c:v>24223</c:v>
                </c:pt>
                <c:pt idx="2">
                  <c:v>27605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E8-4D2C-9640-78E18C8E58D0}"/>
            </c:ext>
          </c:extLst>
        </c:ser>
        <c:ser>
          <c:idx val="2"/>
          <c:order val="2"/>
          <c:tx>
            <c:strRef>
              <c:f>Sheet1!$A$146</c:f>
              <c:strCache>
                <c:ptCount val="1"/>
                <c:pt idx="0">
                  <c:v>    Median earnings for female full-time, year-round workers (dollars)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Sheet1!$B$143:$D$143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Sheet1!$B$146:$D$146</c:f>
              <c:numCache>
                <c:formatCode>_("$"* #,##0_);_("$"* \(#,##0\);_("$"* "-"??_);_(@_)</c:formatCode>
                <c:ptCount val="3"/>
                <c:pt idx="0">
                  <c:v>22150</c:v>
                </c:pt>
                <c:pt idx="1">
                  <c:v>21002</c:v>
                </c:pt>
                <c:pt idx="2">
                  <c:v>20645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E8-4D2C-9640-78E18C8E5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7209528"/>
        <c:axId val="517201984"/>
      </c:barChart>
      <c:catAx>
        <c:axId val="51720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201984"/>
        <c:crosses val="autoZero"/>
        <c:auto val="1"/>
        <c:lblAlgn val="ctr"/>
        <c:lblOffset val="100"/>
        <c:noMultiLvlLbl val="0"/>
      </c:catAx>
      <c:valAx>
        <c:axId val="51720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209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18. Per Capita Income: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Sheet1!$G$131</c:f>
              <c:strCache>
                <c:ptCount val="1"/>
                <c:pt idx="0">
                  <c:v>Marshallese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Sheet1!$H$130:$J$130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Sheet1!$H$131:$J$131</c:f>
              <c:numCache>
                <c:formatCode>_("$"* #,##0_);_("$"* \(#,##0\);_("$"* "-"??_);_(@_)</c:formatCode>
                <c:ptCount val="3"/>
                <c:pt idx="0">
                  <c:v>7286</c:v>
                </c:pt>
                <c:pt idx="1">
                  <c:v>8075</c:v>
                </c:pt>
                <c:pt idx="2">
                  <c:v>5963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B-4248-9915-1F676BE78220}"/>
            </c:ext>
          </c:extLst>
        </c:ser>
        <c:ser>
          <c:idx val="1"/>
          <c:order val="1"/>
          <c:tx>
            <c:strRef>
              <c:f>Sheet1!$G$132</c:f>
              <c:strCache>
                <c:ptCount val="1"/>
                <c:pt idx="0">
                  <c:v>All persons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Sheet1!$H$130:$J$130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Sheet1!$H$132:$J$132</c:f>
              <c:numCache>
                <c:formatCode>_("$"* #,##0_);_("$"* \(#,##0\);_("$"* "-"??_);_(@_)</c:formatCode>
                <c:ptCount val="3"/>
                <c:pt idx="0">
                  <c:v>47669</c:v>
                </c:pt>
                <c:pt idx="1">
                  <c:v>39107</c:v>
                </c:pt>
                <c:pt idx="2">
                  <c:v>47753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B-4248-9915-1F676BE78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2624384"/>
        <c:axId val="512625368"/>
      </c:barChart>
      <c:catAx>
        <c:axId val="51262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625368"/>
        <c:crosses val="autoZero"/>
        <c:auto val="1"/>
        <c:lblAlgn val="ctr"/>
        <c:lblOffset val="100"/>
        <c:noMultiLvlLbl val="0"/>
      </c:catAx>
      <c:valAx>
        <c:axId val="51262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62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 of Families in Poverty: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Sheet1!$F$187</c:f>
              <c:strCache>
                <c:ptCount val="1"/>
                <c:pt idx="0">
                  <c:v>           All families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Sheet1!$G$186:$I$186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Sheet1!$G$187:$I$187</c:f>
              <c:numCache>
                <c:formatCode>0.0</c:formatCode>
                <c:ptCount val="3"/>
                <c:pt idx="0">
                  <c:v>39.800000000000004</c:v>
                </c:pt>
                <c:pt idx="1">
                  <c:v>36.700000000000003</c:v>
                </c:pt>
                <c:pt idx="2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2-4858-B4CC-0A2DECFE95AB}"/>
            </c:ext>
          </c:extLst>
        </c:ser>
        <c:ser>
          <c:idx val="1"/>
          <c:order val="1"/>
          <c:tx>
            <c:strRef>
              <c:f>Sheet1!$F$188</c:f>
              <c:strCache>
                <c:ptCount val="1"/>
                <c:pt idx="0">
                  <c:v>      With related children of the householder under 18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Sheet1!$G$186:$I$186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Sheet1!$G$188:$I$188</c:f>
              <c:numCache>
                <c:formatCode>0.0</c:formatCode>
                <c:ptCount val="3"/>
                <c:pt idx="0">
                  <c:v>41.3</c:v>
                </c:pt>
                <c:pt idx="1">
                  <c:v>38.299999999999997</c:v>
                </c:pt>
                <c:pt idx="2">
                  <c:v>48.699999999999996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2-4858-B4CC-0A2DECFE95AB}"/>
            </c:ext>
          </c:extLst>
        </c:ser>
        <c:ser>
          <c:idx val="2"/>
          <c:order val="2"/>
          <c:tx>
            <c:strRef>
              <c:f>Sheet1!$F$189</c:f>
              <c:strCache>
                <c:ptCount val="1"/>
                <c:pt idx="0">
                  <c:v>        With related children of the householder under 5 years only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Sheet1!$G$186:$I$186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Sheet1!$G$189:$I$189</c:f>
              <c:numCache>
                <c:formatCode>0.0</c:formatCode>
                <c:ptCount val="3"/>
                <c:pt idx="0">
                  <c:v>27.800000000000004</c:v>
                </c:pt>
                <c:pt idx="1">
                  <c:v>12</c:v>
                </c:pt>
                <c:pt idx="2">
                  <c:v>29.799999999999997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62-4858-B4CC-0A2DECFE9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282704"/>
        <c:axId val="479283360"/>
      </c:barChart>
      <c:catAx>
        <c:axId val="47928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83360"/>
        <c:crosses val="autoZero"/>
        <c:auto val="1"/>
        <c:lblAlgn val="ctr"/>
        <c:lblOffset val="100"/>
        <c:noMultiLvlLbl val="0"/>
      </c:catAx>
      <c:valAx>
        <c:axId val="47928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8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Figure 8. Percent "Native" by Age and State: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Sheet1!$B$26:$D$26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Sheet1!$B$27:$D$27</c:f>
              <c:numCache>
                <c:formatCode>0.0</c:formatCode>
                <c:ptCount val="3"/>
                <c:pt idx="0">
                  <c:v>41.852844801906464</c:v>
                </c:pt>
                <c:pt idx="1">
                  <c:v>38.303946263643994</c:v>
                </c:pt>
                <c:pt idx="2">
                  <c:v>38.762886597938142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9-4B60-ACD4-876726295AFE}"/>
            </c:ext>
          </c:extLst>
        </c:ser>
        <c:ser>
          <c:idx val="1"/>
          <c:order val="1"/>
          <c:tx>
            <c:strRef>
              <c:f>Sheet1!$A$28</c:f>
              <c:strCache>
                <c:ptCount val="1"/>
                <c:pt idx="0">
                  <c:v>Under 18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Sheet1!$B$26:$D$26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Sheet1!$B$28:$D$28</c:f>
              <c:numCache>
                <c:formatCode>0.0</c:formatCode>
                <c:ptCount val="3"/>
                <c:pt idx="0">
                  <c:v>71.604751456457592</c:v>
                </c:pt>
                <c:pt idx="1">
                  <c:v>68.147617341454676</c:v>
                </c:pt>
                <c:pt idx="2">
                  <c:v>69.570011025358326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C9-4B60-ACD4-876726295AFE}"/>
            </c:ext>
          </c:extLst>
        </c:ser>
        <c:ser>
          <c:idx val="2"/>
          <c:order val="2"/>
          <c:tx>
            <c:strRef>
              <c:f>Sheet1!$A$29</c:f>
              <c:strCache>
                <c:ptCount val="1"/>
                <c:pt idx="0">
                  <c:v>18 years and over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Sheet1!$B$26:$D$26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Sheet1!$B$29:$D$29</c:f>
              <c:numCache>
                <c:formatCode>0.0</c:formatCode>
                <c:ptCount val="3"/>
                <c:pt idx="0">
                  <c:v>13.021482513380747</c:v>
                </c:pt>
                <c:pt idx="1">
                  <c:v>11.97850821744627</c:v>
                </c:pt>
                <c:pt idx="2">
                  <c:v>8.9102564102564106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C9-4B60-ACD4-876726295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8300816"/>
        <c:axId val="619889904"/>
      </c:barChart>
      <c:catAx>
        <c:axId val="50830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889904"/>
        <c:crosses val="autoZero"/>
        <c:auto val="1"/>
        <c:lblAlgn val="ctr"/>
        <c:lblOffset val="100"/>
        <c:noMultiLvlLbl val="0"/>
      </c:catAx>
      <c:valAx>
        <c:axId val="61988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30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English Language Use: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Sheet4!$B$12</c:f>
              <c:strCache>
                <c:ptCount val="1"/>
                <c:pt idx="0">
                  <c:v>    Speak only English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Sheet4!$C$11:$E$11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Sheet4!$C$12:$E$12</c:f>
              <c:numCache>
                <c:formatCode>General</c:formatCode>
                <c:ptCount val="3"/>
                <c:pt idx="0" formatCode="#,##0">
                  <c:v>4588</c:v>
                </c:pt>
                <c:pt idx="1">
                  <c:v>444</c:v>
                </c:pt>
                <c:pt idx="2">
                  <c:v>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EB-4749-9A6F-AA4EDF3F2D52}"/>
            </c:ext>
          </c:extLst>
        </c:ser>
        <c:ser>
          <c:idx val="1"/>
          <c:order val="1"/>
          <c:tx>
            <c:strRef>
              <c:f>Sheet4!$B$13</c:f>
              <c:strCache>
                <c:ptCount val="1"/>
                <c:pt idx="0">
                  <c:v>      Speak English "very well"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Sheet4!$C$11:$E$11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Sheet4!$C$13:$E$13</c:f>
              <c:numCache>
                <c:formatCode>#,##0</c:formatCode>
                <c:ptCount val="3"/>
                <c:pt idx="0">
                  <c:v>9337</c:v>
                </c:pt>
                <c:pt idx="1">
                  <c:v>1589</c:v>
                </c:pt>
                <c:pt idx="2">
                  <c:v>3526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EB-4749-9A6F-AA4EDF3F2D52}"/>
            </c:ext>
          </c:extLst>
        </c:ser>
        <c:ser>
          <c:idx val="2"/>
          <c:order val="2"/>
          <c:tx>
            <c:strRef>
              <c:f>Sheet4!$B$14</c:f>
              <c:strCache>
                <c:ptCount val="1"/>
                <c:pt idx="0">
                  <c:v>      Speak English "well"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Sheet4!$C$11:$E$11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Sheet4!$C$14:$E$14</c:f>
              <c:numCache>
                <c:formatCode>#,##0</c:formatCode>
                <c:ptCount val="3"/>
                <c:pt idx="0">
                  <c:v>6380</c:v>
                </c:pt>
                <c:pt idx="1">
                  <c:v>2011</c:v>
                </c:pt>
                <c:pt idx="2">
                  <c:v>2625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EB-4749-9A6F-AA4EDF3F2D52}"/>
            </c:ext>
          </c:extLst>
        </c:ser>
        <c:ser>
          <c:idx val="3"/>
          <c:order val="3"/>
          <c:tx>
            <c:strRef>
              <c:f>Sheet4!$B$15</c:f>
              <c:strCache>
                <c:ptCount val="1"/>
                <c:pt idx="0">
                  <c:v>      Speak English "not well"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Sheet4!$C$11:$E$11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Sheet4!$C$15:$E$15</c:f>
              <c:numCache>
                <c:formatCode>General</c:formatCode>
                <c:ptCount val="3"/>
                <c:pt idx="0" formatCode="#,##0">
                  <c:v>1904</c:v>
                </c:pt>
                <c:pt idx="1">
                  <c:v>515</c:v>
                </c:pt>
                <c:pt idx="2">
                  <c:v>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EB-4749-9A6F-AA4EDF3F2D52}"/>
            </c:ext>
          </c:extLst>
        </c:ser>
        <c:ser>
          <c:idx val="4"/>
          <c:order val="4"/>
          <c:tx>
            <c:strRef>
              <c:f>Sheet4!$B$16</c:f>
              <c:strCache>
                <c:ptCount val="1"/>
                <c:pt idx="0">
                  <c:v>      Speak English "not at all"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Sheet4!$C$11:$E$11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Sheet4!$C$16:$E$16</c:f>
              <c:numCache>
                <c:formatCode>General</c:formatCode>
                <c:ptCount val="3"/>
                <c:pt idx="0">
                  <c:v>832</c:v>
                </c:pt>
                <c:pt idx="1">
                  <c:v>617</c:v>
                </c:pt>
                <c:pt idx="2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EB-4749-9A6F-AA4EDF3F2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503064"/>
        <c:axId val="479505688"/>
      </c:barChart>
      <c:catAx>
        <c:axId val="47950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505688"/>
        <c:crosses val="autoZero"/>
        <c:auto val="1"/>
        <c:lblAlgn val="ctr"/>
        <c:lblOffset val="100"/>
        <c:noMultiLvlLbl val="0"/>
      </c:catAx>
      <c:valAx>
        <c:axId val="47950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50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10. Percent Population 18 years and over High School Graduates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34401601087417"/>
          <c:y val="0.18707482993197277"/>
          <c:w val="0.88354201164768564"/>
          <c:h val="0.55191654614601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Sheet1!$L$11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Sheet1!$M$10:$O$10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Sheet1!$M$11:$O$11</c:f>
              <c:numCache>
                <c:formatCode>#,##0.0</c:formatCode>
                <c:ptCount val="3"/>
                <c:pt idx="0">
                  <c:v>67.737602149333924</c:v>
                </c:pt>
                <c:pt idx="1">
                  <c:v>49.358151476251606</c:v>
                </c:pt>
                <c:pt idx="2">
                  <c:v>79.596560846560848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36-400E-A9C7-6AB6CDBA6312}"/>
            </c:ext>
          </c:extLst>
        </c:ser>
        <c:ser>
          <c:idx val="1"/>
          <c:order val="1"/>
          <c:tx>
            <c:strRef>
              <c:f>Sheet1!$L$12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Sheet1!$M$10:$O$10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Sheet1!$M$12:$O$12</c:f>
              <c:numCache>
                <c:formatCode>#,##0.0</c:formatCode>
                <c:ptCount val="3"/>
                <c:pt idx="0">
                  <c:v>70.291720291720296</c:v>
                </c:pt>
                <c:pt idx="1">
                  <c:v>50.123152709359609</c:v>
                </c:pt>
                <c:pt idx="2">
                  <c:v>81.661538461538456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36-400E-A9C7-6AB6CDBA6312}"/>
            </c:ext>
          </c:extLst>
        </c:ser>
        <c:ser>
          <c:idx val="2"/>
          <c:order val="2"/>
          <c:tx>
            <c:strRef>
              <c:f>Sheet1!$L$13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Sheet1!$M$10:$O$10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Sheet1!$M$13:$O$13</c:f>
              <c:numCache>
                <c:formatCode>#,##0.0</c:formatCode>
                <c:ptCount val="3"/>
                <c:pt idx="0">
                  <c:v>64.949660501053614</c:v>
                </c:pt>
                <c:pt idx="1">
                  <c:v>48.525469168900806</c:v>
                </c:pt>
                <c:pt idx="2">
                  <c:v>77.197998570407435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36-400E-A9C7-6AB6CDBA63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3671096"/>
        <c:axId val="692777104"/>
      </c:barChart>
      <c:catAx>
        <c:axId val="62367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777104"/>
        <c:crosses val="autoZero"/>
        <c:auto val="1"/>
        <c:lblAlgn val="ctr"/>
        <c:lblOffset val="100"/>
        <c:noMultiLvlLbl val="0"/>
      </c:catAx>
      <c:valAx>
        <c:axId val="69277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67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11. Labor Force Participation by Sex and State: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'[Employ Stat ACS_15_SPT_DP03.xls]Sheet1'!$G$22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ACS_15_SPT_DP03.xls]Sheet1'!$H$21:$J$21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ACS_15_SPT_DP03.xls]Sheet1'!$H$22:$J$22</c:f>
              <c:numCache>
                <c:formatCode>#,##0.0</c:formatCode>
                <c:ptCount val="3"/>
                <c:pt idx="0">
                  <c:v>62.4693376941946</c:v>
                </c:pt>
                <c:pt idx="1">
                  <c:v>70.988750740082892</c:v>
                </c:pt>
                <c:pt idx="2">
                  <c:v>56.16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AC4-B61F-E5E06B9AA8BE}"/>
            </c:ext>
          </c:extLst>
        </c:ser>
        <c:ser>
          <c:idx val="1"/>
          <c:order val="1"/>
          <c:tx>
            <c:strRef>
              <c:f>'[Employ Stat ACS_15_SPT_DP03.xls]Sheet1'!$G$23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ACS_15_SPT_DP03.xls]Sheet1'!$H$21:$J$21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ACS_15_SPT_DP03.xls]Sheet1'!$H$23:$J$23</c:f>
              <c:numCache>
                <c:formatCode>#,##0.0</c:formatCode>
                <c:ptCount val="3"/>
                <c:pt idx="0">
                  <c:v>77.505974975397166</c:v>
                </c:pt>
                <c:pt idx="1">
                  <c:v>93.147632311977716</c:v>
                </c:pt>
                <c:pt idx="2">
                  <c:v>71.155516941789742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C-4AC4-B61F-E5E06B9AA8BE}"/>
            </c:ext>
          </c:extLst>
        </c:ser>
        <c:ser>
          <c:idx val="2"/>
          <c:order val="2"/>
          <c:tx>
            <c:strRef>
              <c:f>'[Employ Stat ACS_15_SPT_DP03.xls]Sheet1'!$G$24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6392948271862253E-3"/>
                  <c:y val="-7.1019473081328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EF-45B5-BC13-B184681481CC}"/>
                </c:ext>
              </c:extLst>
            </c:dLbl>
            <c:dLbl>
              <c:idx val="1"/>
              <c:layout>
                <c:manualLayout>
                  <c:x val="3.4794711203897009E-3"/>
                  <c:y val="-9.62199312714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EF-45B5-BC13-B184681481CC}"/>
                </c:ext>
              </c:extLst>
            </c:dLbl>
            <c:dLbl>
              <c:idx val="2"/>
              <c:layout>
                <c:manualLayout>
                  <c:x val="-1.7010551192344041E-16"/>
                  <c:y val="-9.3928980526918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EF-45B5-BC13-B184681481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ACS_15_SPT_DP03.xls]Sheet1'!$H$21:$J$21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ACS_15_SPT_DP03.xls]Sheet1'!$H$24:$J$24</c:f>
              <c:numCache>
                <c:formatCode>#,##0.0</c:formatCode>
                <c:ptCount val="3"/>
                <c:pt idx="0">
                  <c:v>48.327383313499936</c:v>
                </c:pt>
                <c:pt idx="1">
                  <c:v>45.86228679722047</c:v>
                </c:pt>
                <c:pt idx="2">
                  <c:v>43.365455893254264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C-4AC4-B61F-E5E06B9AA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2345592"/>
        <c:axId val="442342968"/>
      </c:barChart>
      <c:catAx>
        <c:axId val="44234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342968"/>
        <c:crosses val="autoZero"/>
        <c:auto val="1"/>
        <c:lblAlgn val="ctr"/>
        <c:lblOffset val="100"/>
        <c:noMultiLvlLbl val="0"/>
      </c:catAx>
      <c:valAx>
        <c:axId val="442342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345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12. Civilian Unemployment Rates by Sex and State: 2015</a:t>
            </a:r>
          </a:p>
        </c:rich>
      </c:tx>
      <c:layout>
        <c:manualLayout>
          <c:xMode val="edge"/>
          <c:yMode val="edge"/>
          <c:x val="9.6263779527559074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06055981902896E-2"/>
          <c:y val="0.18371837183718373"/>
          <c:w val="0.90014686324885917"/>
          <c:h val="0.565225955666432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'[Employ Stat ACS_15_SPT_DP03.xls]Sheet1'!$G$28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ACS_15_SPT_DP03.xls]Sheet1'!$H$27:$J$27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ACS_15_SPT_DP03.xls]Sheet1'!$H$28:$J$28</c:f>
              <c:numCache>
                <c:formatCode>#,##0.0</c:formatCode>
                <c:ptCount val="3"/>
                <c:pt idx="0">
                  <c:v>16.480140443274085</c:v>
                </c:pt>
                <c:pt idx="1">
                  <c:v>10.091743119266056</c:v>
                </c:pt>
                <c:pt idx="2">
                  <c:v>16.893342877594847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3B-4B8E-8F25-26789B346448}"/>
            </c:ext>
          </c:extLst>
        </c:ser>
        <c:ser>
          <c:idx val="1"/>
          <c:order val="1"/>
          <c:tx>
            <c:strRef>
              <c:f>'[Employ Stat ACS_15_SPT_DP03.xls]Sheet1'!$G$29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ACS_15_SPT_DP03.xls]Sheet1'!$H$27:$J$27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ACS_15_SPT_DP03.xls]Sheet1'!$H$29:$J$29</c:f>
              <c:numCache>
                <c:formatCode>#,##0.0</c:formatCode>
                <c:ptCount val="3"/>
                <c:pt idx="0">
                  <c:v>14.711802378774017</c:v>
                </c:pt>
                <c:pt idx="1">
                  <c:v>8.7918660287081334</c:v>
                </c:pt>
                <c:pt idx="2">
                  <c:v>15.337423312883436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3B-4B8E-8F25-26789B346448}"/>
            </c:ext>
          </c:extLst>
        </c:ser>
        <c:ser>
          <c:idx val="2"/>
          <c:order val="2"/>
          <c:tx>
            <c:strRef>
              <c:f>'[Employ Stat ACS_15_SPT_DP03.xls]Sheet1'!$G$30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'[Employ Stat ACS_15_SPT_DP03.xls]Sheet1'!$H$27:$J$27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'[Employ Stat ACS_15_SPT_DP03.xls]Sheet1'!$H$30:$J$30</c:f>
              <c:numCache>
                <c:formatCode>#,##0.0</c:formatCode>
                <c:ptCount val="3"/>
                <c:pt idx="0">
                  <c:v>19.128528363935324</c:v>
                </c:pt>
                <c:pt idx="1">
                  <c:v>13.085399449035812</c:v>
                </c:pt>
                <c:pt idx="2">
                  <c:v>19.072164948453608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3B-4B8E-8F25-26789B346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9344152"/>
        <c:axId val="439343168"/>
      </c:barChart>
      <c:catAx>
        <c:axId val="43934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343168"/>
        <c:crosses val="autoZero"/>
        <c:auto val="1"/>
        <c:lblAlgn val="ctr"/>
        <c:lblOffset val="100"/>
        <c:noMultiLvlLbl val="0"/>
      </c:catAx>
      <c:valAx>
        <c:axId val="43934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344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13. Commuting to Work: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Sheet1!$I$44</c:f>
              <c:strCache>
                <c:ptCount val="1"/>
                <c:pt idx="0">
                  <c:v>Drive alone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Sheet1!$J$43:$L$43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Sheet1!$J$44:$L$44</c:f>
              <c:numCache>
                <c:formatCode>0.0</c:formatCode>
                <c:ptCount val="3"/>
                <c:pt idx="0">
                  <c:v>61.074279529157081</c:v>
                </c:pt>
                <c:pt idx="1">
                  <c:v>53.44246509388541</c:v>
                </c:pt>
                <c:pt idx="2">
                  <c:v>45.372050816696913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9B-4DD9-A99A-95411C910F7B}"/>
            </c:ext>
          </c:extLst>
        </c:ser>
        <c:ser>
          <c:idx val="1"/>
          <c:order val="1"/>
          <c:tx>
            <c:strRef>
              <c:f>Sheet1!$I$45</c:f>
              <c:strCache>
                <c:ptCount val="1"/>
                <c:pt idx="0">
                  <c:v>Carpooling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Sheet1!$J$43:$L$43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Sheet1!$J$45:$L$45</c:f>
              <c:numCache>
                <c:formatCode>0.0</c:formatCode>
                <c:ptCount val="3"/>
                <c:pt idx="0">
                  <c:v>22.36503856041131</c:v>
                </c:pt>
                <c:pt idx="1">
                  <c:v>43.572460279248915</c:v>
                </c:pt>
                <c:pt idx="2">
                  <c:v>13.430127041742287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9B-4DD9-A99A-95411C910F7B}"/>
            </c:ext>
          </c:extLst>
        </c:ser>
        <c:ser>
          <c:idx val="2"/>
          <c:order val="2"/>
          <c:tx>
            <c:strRef>
              <c:f>Sheet1!$I$46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Sheet1!$J$43:$L$43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Sheet1!$J$46:$L$46</c:f>
              <c:numCache>
                <c:formatCode>0.0</c:formatCode>
                <c:ptCount val="3"/>
                <c:pt idx="0">
                  <c:v>16.560681910431608</c:v>
                </c:pt>
                <c:pt idx="1">
                  <c:v>2.9850746268656749</c:v>
                </c:pt>
                <c:pt idx="2">
                  <c:v>41.197822141560799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9B-4DD9-A99A-95411C910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10115160"/>
        <c:axId val="510111224"/>
      </c:barChart>
      <c:catAx>
        <c:axId val="51011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111224"/>
        <c:crosses val="autoZero"/>
        <c:auto val="1"/>
        <c:lblAlgn val="ctr"/>
        <c:lblOffset val="100"/>
        <c:noMultiLvlLbl val="0"/>
      </c:catAx>
      <c:valAx>
        <c:axId val="51011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11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14. Industry: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0A-44EB-A357-7E139533C2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0A-44EB-A357-7E139533C2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50A-44EB-A357-7E139533C2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50A-44EB-A357-7E139533C2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50A-44EB-A357-7E139533C2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Sheet1!$I$75:$I$79</c:f>
              <c:strCache>
                <c:ptCount val="5"/>
                <c:pt idx="0">
                  <c:v>Manufacturing</c:v>
                </c:pt>
                <c:pt idx="1">
                  <c:v>Accommodation and food</c:v>
                </c:pt>
                <c:pt idx="2">
                  <c:v>Professional and management</c:v>
                </c:pt>
                <c:pt idx="3">
                  <c:v>Educational, health care, social</c:v>
                </c:pt>
                <c:pt idx="4">
                  <c:v>Others</c:v>
                </c:pt>
              </c:strCache>
            </c:strRef>
          </c:cat>
          <c:val>
            <c:numRef>
              <c:f>Sheet1!$J$75:$J$79</c:f>
              <c:numCache>
                <c:formatCode>#,##0</c:formatCode>
                <c:ptCount val="5"/>
                <c:pt idx="0">
                  <c:v>2244</c:v>
                </c:pt>
                <c:pt idx="1">
                  <c:v>1329</c:v>
                </c:pt>
                <c:pt idx="2" formatCode="General">
                  <c:v>786</c:v>
                </c:pt>
                <c:pt idx="3" formatCode="General">
                  <c:v>699</c:v>
                </c:pt>
                <c:pt idx="4">
                  <c:v>2554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0A-44EB-A357-7E139533C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Figure 15. Health Insurance Coverage: 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Sheet1!$I$157</c:f>
              <c:strCache>
                <c:ptCount val="1"/>
                <c:pt idx="0">
                  <c:v>With private health insurance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Sheet1!$J$156:$L$156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Sheet1!$J$157:$L$157</c:f>
              <c:numCache>
                <c:formatCode>0.0</c:formatCode>
                <c:ptCount val="3"/>
                <c:pt idx="0">
                  <c:v>37.790915213649626</c:v>
                </c:pt>
                <c:pt idx="1">
                  <c:v>40.141318977119788</c:v>
                </c:pt>
                <c:pt idx="2">
                  <c:v>32.385001090037058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C9-443E-BA56-1918E409F74C}"/>
            </c:ext>
          </c:extLst>
        </c:ser>
        <c:ser>
          <c:idx val="1"/>
          <c:order val="1"/>
          <c:tx>
            <c:strRef>
              <c:f>Sheet1!$I$158</c:f>
              <c:strCache>
                <c:ptCount val="1"/>
                <c:pt idx="0">
                  <c:v>With public coverage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Sheet1!$J$156:$L$156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Sheet1!$J$158:$L$158</c:f>
              <c:numCache>
                <c:formatCode>0.0</c:formatCode>
                <c:ptCount val="3"/>
                <c:pt idx="0">
                  <c:v>44.159245678365636</c:v>
                </c:pt>
                <c:pt idx="1">
                  <c:v>34.892328398384926</c:v>
                </c:pt>
                <c:pt idx="2">
                  <c:v>60.518857641159798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C9-443E-BA56-1918E409F74C}"/>
            </c:ext>
          </c:extLst>
        </c:ser>
        <c:ser>
          <c:idx val="2"/>
          <c:order val="2"/>
          <c:tx>
            <c:strRef>
              <c:f>Sheet1!$I$159</c:f>
              <c:strCache>
                <c:ptCount val="1"/>
                <c:pt idx="0">
                  <c:v>No health insurance coverage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Sheet1!$J$156:$L$156</c:f>
              <c:strCache>
                <c:ptCount val="3"/>
                <c:pt idx="0">
                  <c:v>U.S.</c:v>
                </c:pt>
                <c:pt idx="1">
                  <c:v>Arkansas</c:v>
                </c:pt>
                <c:pt idx="2">
                  <c:v>Hawaii</c:v>
                </c:pt>
              </c:strCache>
            </c:strRef>
          </c:cat>
          <c:val>
            <c:numRef>
              <c:f>Sheet1!$J$159:$L$159</c:f>
              <c:numCache>
                <c:formatCode>0.0</c:formatCode>
                <c:ptCount val="3"/>
                <c:pt idx="0">
                  <c:v>21.219037641248224</c:v>
                </c:pt>
                <c:pt idx="1">
                  <c:v>28.532974427994617</c:v>
                </c:pt>
                <c:pt idx="2">
                  <c:v>11.96860693263571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C9-443E-BA56-1918E409F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6093232"/>
        <c:axId val="506089296"/>
      </c:barChart>
      <c:catAx>
        <c:axId val="5060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089296"/>
        <c:crosses val="autoZero"/>
        <c:auto val="1"/>
        <c:lblAlgn val="ctr"/>
        <c:lblOffset val="100"/>
        <c:noMultiLvlLbl val="0"/>
      </c:catAx>
      <c:valAx>
        <c:axId val="50608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09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5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2B0E-54BD-4249-BEA2-BF0362C2E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5067B-7726-4D67-81F1-D59A1C92C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5831B-FA90-4DFC-844D-94FF5E352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A5E57-1042-4D83-ABB6-52C805C6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0F32-BAB3-4C6C-ABD1-D74E8483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8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72E9D-13A3-4B3F-AE39-EFBE1EF0B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FDF7C-0077-4F3E-9FC7-14EBCBD7E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5675A-498A-4AD0-8838-8DB5B8A2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28316-CBB3-4D35-A62B-55899BCD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CA291-E95D-449D-BFC2-C6CA6F84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E7475B-E4A0-4104-892C-85FCF3F6A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5ACFE-53BB-4839-9735-1F006B76A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0C287-79C5-46B8-ADDC-7558D0EE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A41B7-FAC1-445F-A670-B5CBF924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DA22C-0172-4D83-A73C-F60069F5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7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E12A7-9413-4F5F-B48A-0D29CA97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F24FA-6C7D-465C-A711-CA37A0426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A8FAC-F8A1-4260-9624-3D598C3A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FFB20-D7E5-4EF8-AE33-0C9129D9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0FFF4-4DA2-40E8-A045-086B21B3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5CBF-3E72-45A4-9610-0692F09E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95316-522D-4DFE-81F2-B6B5DC804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1C0A3-F3F3-4C07-9463-7B1BE248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1D9DC-9F58-46F6-B031-E25E6CCA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7F33B-66CC-4B8B-9918-8F2EC4FA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1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F827B-0C39-43BB-9D85-D6CB0922E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F008-B0FA-4328-A07D-BD1A20BFB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877FC-3B90-4D40-B8E9-BC01BCD52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B99BB-AAC5-44B5-8413-330E5237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24220-A3B2-4E3C-9ED6-CD27A4DA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7FBFD-FF56-4873-8727-18512935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1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0146C-B31D-464C-9967-F86B6C822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69E91-E2F2-454F-AC10-DE8FC6B91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9A6-1196-4D75-9A64-DAB188FF3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222E9-6102-4B8D-8EE0-7D6567CC4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B1D7D3-A8F0-464A-9C94-C30B03B7A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69B6E-2D8B-4057-BD6F-7997AD6CF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566AEE-FABC-48A1-8709-8D589CC9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1FABAC-47CE-4DA6-BD29-F3B8FE32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3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AA64D-3DCF-4626-86A3-C7EEE5CB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53652-FA2F-42C4-A53F-EF9A2AC8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B92CC-0C72-431B-AED7-6910604C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46C42-5A6D-4286-AC6E-6E0B045C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6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9D9E49-8989-4472-AC91-856E81376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9D445-9398-4A24-A9DF-DC0FC60A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D0422-7AA7-4D89-8AD9-A8CA3ABA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7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7D9D-8593-4132-B64B-0466E32A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BA19-AFB4-40E2-8FA4-42BF5961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6C458-16BB-4A93-BE1D-43418944F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7E25D-3F02-4898-B624-9C6FA58D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3AEA0-56E8-4464-9CBC-C68F6442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F95F2-BE3A-4385-A91A-C4C20BCB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9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27842-C9EE-4A1D-AB4E-F1DDDB5B6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2E0278-67EA-4C31-B02D-34C3AFA0A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79FE0-819C-41D8-BBF8-9B00F7B2F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96864-5D34-4205-ABBA-096CB7A0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69153-2E74-497D-91C5-04385D1A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2878F-E956-408F-9CB8-91A971E6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0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28D08-0FA4-4CAA-9555-B76921BEF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C2878-5D8F-4233-92F6-039AA0B21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2D2AE-C848-4CBC-8A95-B93474C86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0C03-2B61-49CF-A22D-F0E60B97A2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7FEAF-9621-4632-A400-148B6B94CE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737AB-A587-495B-A8BB-2D91C8CB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2E7C4-68ED-4A8E-AD29-10C6660E3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4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28883B-943C-441D-ABE4-F86002847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BA8857-8E3D-41A5-8627-805382656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607219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/>
              <a:t>Marshallese Migrants in the United States in 2015</a:t>
            </a: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4F484-3230-4BCB-AE6C-A0154B929D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b="1" dirty="0"/>
          </a:p>
          <a:p>
            <a:r>
              <a:rPr lang="en-US" b="1" dirty="0"/>
              <a:t>A Statistical Profile Based on the American Community Survey</a:t>
            </a:r>
            <a:endParaRPr lang="en-US" dirty="0"/>
          </a:p>
          <a:p>
            <a:endParaRPr lang="en-US" dirty="0"/>
          </a:p>
          <a:p>
            <a:r>
              <a:rPr lang="en-US" dirty="0"/>
              <a:t>Michael J. Levin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76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1938C8-90F0-423E-A899-D588917D2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1294D9E-DF92-447F-BC33-750A92DB5E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6361755"/>
              </p:ext>
            </p:extLst>
          </p:nvPr>
        </p:nvGraphicFramePr>
        <p:xfrm>
          <a:off x="628650" y="502920"/>
          <a:ext cx="10767060" cy="5737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35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759CA2-E84B-47FF-9923-2D2652441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E7E62DD-BCEA-4DD8-81EA-D7F10AF761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8521812"/>
              </p:ext>
            </p:extLst>
          </p:nvPr>
        </p:nvGraphicFramePr>
        <p:xfrm>
          <a:off x="685800" y="514350"/>
          <a:ext cx="10801350" cy="587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3578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BE6FFA-FCC9-4D2D-9D75-BB18AF0DE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560145C-7092-4D4B-BA56-C697440C7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8133759"/>
              </p:ext>
            </p:extLst>
          </p:nvPr>
        </p:nvGraphicFramePr>
        <p:xfrm>
          <a:off x="982980" y="880110"/>
          <a:ext cx="10355580" cy="5360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2969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5C54E2-8987-4BAB-94DE-41EB7AD8E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90CD13E-788F-457F-BF35-7EEA51F2DD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080895"/>
              </p:ext>
            </p:extLst>
          </p:nvPr>
        </p:nvGraphicFramePr>
        <p:xfrm>
          <a:off x="880110" y="628650"/>
          <a:ext cx="10424160" cy="564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070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D9FEB8-5188-4D26-8DA9-1A4593DC0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8F3740A-8CA1-4A7F-819C-8804CA0A6E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060101"/>
              </p:ext>
            </p:extLst>
          </p:nvPr>
        </p:nvGraphicFramePr>
        <p:xfrm>
          <a:off x="788670" y="662940"/>
          <a:ext cx="1074420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328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4183AD-A5DB-4A50-B6D3-6AE6CB404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E0A0C83-DDB0-474C-B601-0202DF9DC0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6359880"/>
              </p:ext>
            </p:extLst>
          </p:nvPr>
        </p:nvGraphicFramePr>
        <p:xfrm>
          <a:off x="822960" y="674370"/>
          <a:ext cx="10469880" cy="547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9399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CED4C1-53D7-4236-8C6B-EF49632C9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19A3147-34BC-41AA-8B1A-4CF97CADE1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512845"/>
              </p:ext>
            </p:extLst>
          </p:nvPr>
        </p:nvGraphicFramePr>
        <p:xfrm>
          <a:off x="708660" y="605790"/>
          <a:ext cx="10801350" cy="569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0708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363701-26D9-425C-994D-EF6DC17C5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05C7A-41ED-466A-99E9-18B73B09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CAE81-6337-415A-9BFB-0FFE1E6ED3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9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00B010-CFBF-45C7-AA7B-82091B363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B463CFE-3477-4F43-ADDA-1FDA47709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74597"/>
              </p:ext>
            </p:extLst>
          </p:nvPr>
        </p:nvGraphicFramePr>
        <p:xfrm>
          <a:off x="838199" y="0"/>
          <a:ext cx="10515600" cy="5712166"/>
        </p:xfrm>
        <a:graphic>
          <a:graphicData uri="http://schemas.openxmlformats.org/drawingml/2006/table">
            <a:tbl>
              <a:tblPr firstRow="1" firstCol="1" bandRow="1"/>
              <a:tblGrid>
                <a:gridCol w="2628900">
                  <a:extLst>
                    <a:ext uri="{9D8B030D-6E8A-4147-A177-3AD203B41FA5}">
                      <a16:colId xmlns:a16="http://schemas.microsoft.com/office/drawing/2014/main" val="151648075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729383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956282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129380"/>
                    </a:ext>
                  </a:extLst>
                </a:gridCol>
              </a:tblGrid>
              <a:tr h="35898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Table  1. Marshallese in the United States: 2010 to 2015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854899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Marshallese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225967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Source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Alone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Plus Combination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191643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Census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19,841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22,434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97244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1 </a:t>
                      </a:r>
                      <a:r>
                        <a:rPr lang="en-US" sz="2400" spc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yr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21,478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27,018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16633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1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18,468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20,497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449314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1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25,152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27,932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037174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1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24,467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26,566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876427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1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22,544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27,823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186725"/>
                  </a:ext>
                </a:extLst>
              </a:tr>
              <a:tr h="478643"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725884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2011-2013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3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26,834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27,337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777201"/>
                  </a:ext>
                </a:extLst>
              </a:tr>
              <a:tr h="478643"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787132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2006-2010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5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14,486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16,257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018432"/>
                  </a:ext>
                </a:extLst>
              </a:tr>
              <a:tr h="358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2011-2015 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ACS 5 yr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23,444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26,856</a:t>
                      </a:r>
                      <a:endParaRPr lang="en-US" sz="2400" spc="1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21573"/>
                  </a:ext>
                </a:extLst>
              </a:tr>
              <a:tr h="35898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Source: U.S. Census Bureau, Decennial Census and American Community Survey</a:t>
                      </a:r>
                      <a:endParaRPr lang="en-US" sz="2400" spc="10" dirty="0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46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6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AA9AFF-ACDF-45C5-87AA-B585DB888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88482B-E697-49D2-93F7-31B955772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Figure 1. Marshallese in the United States: 2015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30DA35-48A0-4788-844C-7326C91E611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082" y="1403785"/>
            <a:ext cx="7629833" cy="5358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94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243E39-BB19-457E-B373-08D944600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9DE5A4F-0A53-4C68-93DE-DE8292EF39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11746"/>
              </p:ext>
            </p:extLst>
          </p:nvPr>
        </p:nvGraphicFramePr>
        <p:xfrm>
          <a:off x="845127" y="235527"/>
          <a:ext cx="10485812" cy="662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392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FE8254-EA94-4D2C-B22C-F2D0F11E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E0E75A9-22FF-46C7-8F68-5607B2841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3094479"/>
              </p:ext>
            </p:extLst>
          </p:nvPr>
        </p:nvGraphicFramePr>
        <p:xfrm>
          <a:off x="697230" y="708660"/>
          <a:ext cx="10664190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738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20BEA1-F6F0-47FD-A94D-E30B04B0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A5C86B0-E5D6-44A5-B962-D7CE58F50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722824"/>
              </p:ext>
            </p:extLst>
          </p:nvPr>
        </p:nvGraphicFramePr>
        <p:xfrm>
          <a:off x="582930" y="445770"/>
          <a:ext cx="10972800" cy="581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682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D1BBDB-D7CF-41CF-A90F-EF5085B61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582E5B1-4DA0-4225-8E25-B68C575FE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870544"/>
              </p:ext>
            </p:extLst>
          </p:nvPr>
        </p:nvGraphicFramePr>
        <p:xfrm>
          <a:off x="788670" y="605790"/>
          <a:ext cx="10652760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306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136DEA-4C76-4BAC-910E-35CE04003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FF8C008-59EA-4FBD-8B44-414D740D7D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0656872"/>
              </p:ext>
            </p:extLst>
          </p:nvPr>
        </p:nvGraphicFramePr>
        <p:xfrm>
          <a:off x="605790" y="857250"/>
          <a:ext cx="10949940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504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B24D96-0B58-412C-BE3B-7DAA2660A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>
            <a:glow>
              <a:schemeClr val="accent1">
                <a:alpha val="94000"/>
              </a:schemeClr>
            </a:glow>
            <a:outerShdw blurRad="292100" dist="139700" dir="2700000" algn="tl" rotWithShape="0">
              <a:srgbClr val="333333">
                <a:alpha val="0"/>
              </a:srgbClr>
            </a:outerShdw>
            <a:reflection stA="0" endPos="65000" dist="50800" dir="5400000" sy="-100000" algn="bl" rotWithShape="0"/>
          </a:effectLst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2715AE1-9F4B-4A16-948D-98FD6E6A3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8519168"/>
              </p:ext>
            </p:extLst>
          </p:nvPr>
        </p:nvGraphicFramePr>
        <p:xfrm>
          <a:off x="720090" y="560070"/>
          <a:ext cx="10812780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433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247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Marshallese Migrants in the United States in 2015</vt:lpstr>
      <vt:lpstr>PowerPoint Presentation</vt:lpstr>
      <vt:lpstr>Figure 1. Marshallese in the United States: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Marshallese Migrants in the United States in 2015</dc:title>
  <dc:creator>Michael Levin</dc:creator>
  <cp:lastModifiedBy>Michael Levin</cp:lastModifiedBy>
  <cp:revision>11</cp:revision>
  <dcterms:created xsi:type="dcterms:W3CDTF">2017-10-30T21:49:31Z</dcterms:created>
  <dcterms:modified xsi:type="dcterms:W3CDTF">2019-06-12T01:20:57Z</dcterms:modified>
</cp:coreProperties>
</file>